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slide" Target="slides/slide16.xml"/><Relationship Id="rId41" Type="http://schemas.openxmlformats.org/officeDocument/2006/relationships/font" Target="fonts/Oswald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be138f2c6_0_19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1be138f2c6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be138f2c6_0_20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be138f2c6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1be138f2c6_0_2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1be138f2c6_0_2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be138f2c6_0_20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be138f2c6_0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be138f2c6_0_20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1be138f2c6_0_2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1be138f2c6_0_20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1be138f2c6_0_2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be138f2c6_0_20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1be138f2c6_0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1be138f2c6_0_2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1be138f2c6_0_2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1be138f2c6_0_20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1be138f2c6_0_2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1be138f2c6_0_20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1be138f2c6_0_2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"Analyzing these violations allows us to quantitatively measure the cleanliness and overall 'image' of each neighborhood."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1be138f2c6_0_2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1be138f2c6_0_2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1be138f2c6_0_38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1be138f2c6_0_3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be138f2c6_0_2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1be138f2c6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1be138f2c6_0_2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1be138f2c6_0_2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1be138f2c6_0_2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31be138f2c6_0_2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be138f2c6_0_21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be138f2c6_0_2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be138f2c6_0_38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be138f2c6_0_3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be138f2c6_0_38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1be138f2c6_0_3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be138f2c6_0_2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1be138f2c6_0_2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1be138f2c6_0_2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1be138f2c6_0_2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1be138f2c6_0_21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1be138f2c6_0_2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1be138f2c6_0_21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1be138f2c6_0_2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1be138f2c6_0_19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1be138f2c6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1be138f2c6_0_21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1be138f2c6_0_2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1be138f2c6_0_2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1be138f2c6_0_2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1be138f2c6_0_2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1be138f2c6_0_2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1be138f2c6_0_2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1be138f2c6_0_2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1be138f2c6_0_21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31be138f2c6_0_2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1be138f2c6_0_23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1be138f2c6_0_2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be138f2c6_0_19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be138f2c6_0_1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1be138f2c6_0_19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1be138f2c6_0_1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1be138f2c6_0_19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1be138f2c6_0_1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be138f2c6_0_19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be138f2c6_0_1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be138f2c6_0_19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be138f2c6_0_1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1be138f2c6_0_20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1be138f2c6_0_2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119" name="Google Shape;119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“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22" name="Google Shape;122;p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6" name="Google Shape;126;p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8" name="Google Shape;128;p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9" name="Google Shape;129;p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30" name="Google Shape;130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7" name="Google Shape;167;p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8" name="Google Shape;168;p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9" name="Google Shape;169;p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70" name="Google Shape;170;p5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171" name="Google Shape;171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5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1" name="Google Shape;201;p5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2" name="Google Shape;202;p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5" name="Google Shape;205;p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06" name="Google Shape;206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0" name="Google Shape;210;p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2" name="Google Shape;212;p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3" name="Google Shape;213;p6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14" name="Google Shape;214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6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44" name="Google Shape;244;p6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5" name="Google Shape;245;p6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6" name="Google Shape;246;p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88" name="Google Shape;288;p7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9" name="Google Shape;289;p7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0" name="Google Shape;290;p7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91" name="Google Shape;291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4" name="Google Shape;294;p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295" name="Google Shape;295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9" name="Google Shape;299;p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0" name="Google Shape;300;p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01" name="Google Shape;301;p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02" name="Google Shape;302;p8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03" name="Google Shape;303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33" name="Google Shape;333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37" name="Google Shape;337;p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2" name="Google Shape;342;p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43" name="Google Shape;343;p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44" name="Google Shape;344;p9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45" name="Google Shape;345;p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9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375" name="Google Shape;375;p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8"/>
            <a:chOff x="-42837" y="4443488"/>
            <a:chExt cx="9229575" cy="642788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30" name="Google Shape;30;p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Oswald"/>
              <a:buNone/>
              <a:defRPr b="1" sz="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1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sz="2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/>
          <p:nvPr>
            <p:ph type="ctrTitle"/>
          </p:nvPr>
        </p:nvSpPr>
        <p:spPr>
          <a:xfrm>
            <a:off x="2847975" y="2730775"/>
            <a:ext cx="5610300" cy="15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Neighborhood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</a:t>
            </a:r>
            <a:r>
              <a:rPr lang="en">
                <a:solidFill>
                  <a:schemeClr val="lt1"/>
                </a:solidFill>
              </a:rPr>
              <a:t>Pittsburgh</a:t>
            </a:r>
            <a:endParaRPr/>
          </a:p>
        </p:txBody>
      </p:sp>
      <p:sp>
        <p:nvSpPr>
          <p:cNvPr id="465" name="Google Shape;465;p13"/>
          <p:cNvSpPr txBox="1"/>
          <p:nvPr/>
        </p:nvSpPr>
        <p:spPr>
          <a:xfrm>
            <a:off x="5458275" y="43210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Team NIDASA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22"/>
          <p:cNvPicPr preferRelativeResize="0"/>
          <p:nvPr/>
        </p:nvPicPr>
        <p:blipFill rotWithShape="1">
          <a:blip r:embed="rId3">
            <a:alphaModFix/>
          </a:blip>
          <a:srcRect b="0" l="0" r="5731" t="0"/>
          <a:stretch/>
        </p:blipFill>
        <p:spPr>
          <a:xfrm>
            <a:off x="104125" y="458150"/>
            <a:ext cx="5466301" cy="39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125" y="1099075"/>
            <a:ext cx="316230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275" y="152400"/>
            <a:ext cx="273386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5575" y="152400"/>
            <a:ext cx="3763575" cy="192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7836" y="2234512"/>
            <a:ext cx="4499050" cy="5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5574" y="2977825"/>
            <a:ext cx="3763575" cy="20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00" y="86577"/>
            <a:ext cx="7555126" cy="16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400" y="1809725"/>
            <a:ext cx="4535627" cy="33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24"/>
          <p:cNvSpPr/>
          <p:nvPr/>
        </p:nvSpPr>
        <p:spPr>
          <a:xfrm>
            <a:off x="4874127" y="2219500"/>
            <a:ext cx="3941700" cy="2064900"/>
          </a:xfrm>
          <a:prstGeom prst="roundRect">
            <a:avLst>
              <a:gd fmla="val 16667" name="adj"/>
            </a:avLst>
          </a:prstGeom>
          <a:solidFill>
            <a:srgbClr val="00A7C8">
              <a:alpha val="27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6" name="Google Shape;5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0872" y="2844975"/>
            <a:ext cx="3519150" cy="8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24"/>
          <p:cNvSpPr txBox="1"/>
          <p:nvPr>
            <p:ph type="title"/>
          </p:nvPr>
        </p:nvSpPr>
        <p:spPr>
          <a:xfrm>
            <a:off x="5295925" y="3810311"/>
            <a:ext cx="30981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*4</a:t>
            </a:r>
            <a:endParaRPr sz="12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COMPARISON BETWEEN SEASONS</a:t>
            </a:r>
            <a:endParaRPr sz="1200"/>
          </a:p>
        </p:txBody>
      </p:sp>
      <p:sp>
        <p:nvSpPr>
          <p:cNvPr id="553" name="Google Shape;553;p25"/>
          <p:cNvSpPr/>
          <p:nvPr/>
        </p:nvSpPr>
        <p:spPr>
          <a:xfrm>
            <a:off x="-53550" y="385225"/>
            <a:ext cx="9251100" cy="48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1124395" y="588780"/>
            <a:ext cx="2770500" cy="1983000"/>
          </a:xfrm>
          <a:prstGeom prst="roundRect">
            <a:avLst>
              <a:gd fmla="val 16667" name="adj"/>
            </a:avLst>
          </a:prstGeom>
          <a:solidFill>
            <a:srgbClr val="00A7C8">
              <a:alpha val="27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5" name="Google Shape;5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533" y="385228"/>
            <a:ext cx="1998248" cy="1833558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25"/>
          <p:cNvSpPr/>
          <p:nvPr/>
        </p:nvSpPr>
        <p:spPr>
          <a:xfrm>
            <a:off x="5085246" y="588780"/>
            <a:ext cx="2770500" cy="1983000"/>
          </a:xfrm>
          <a:prstGeom prst="roundRect">
            <a:avLst>
              <a:gd fmla="val 16667" name="adj"/>
            </a:avLst>
          </a:prstGeom>
          <a:solidFill>
            <a:srgbClr val="00A7C8">
              <a:alpha val="27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57" name="Google Shape;5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407" y="382700"/>
            <a:ext cx="1998249" cy="183861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5"/>
          <p:cNvSpPr txBox="1"/>
          <p:nvPr>
            <p:ph idx="4294967295" type="title"/>
          </p:nvPr>
        </p:nvSpPr>
        <p:spPr>
          <a:xfrm>
            <a:off x="960650" y="2218786"/>
            <a:ext cx="30981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SPRING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559" name="Google Shape;559;p25"/>
          <p:cNvSpPr txBox="1"/>
          <p:nvPr>
            <p:ph idx="4294967295" type="title"/>
          </p:nvPr>
        </p:nvSpPr>
        <p:spPr>
          <a:xfrm>
            <a:off x="4921490" y="2218786"/>
            <a:ext cx="30981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SUMMER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560" name="Google Shape;560;p25"/>
          <p:cNvSpPr/>
          <p:nvPr/>
        </p:nvSpPr>
        <p:spPr>
          <a:xfrm>
            <a:off x="1124390" y="3037962"/>
            <a:ext cx="2770500" cy="1983000"/>
          </a:xfrm>
          <a:prstGeom prst="roundRect">
            <a:avLst>
              <a:gd fmla="val 16667" name="adj"/>
            </a:avLst>
          </a:prstGeom>
          <a:solidFill>
            <a:srgbClr val="00A7C8">
              <a:alpha val="27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1" name="Google Shape;561;p25"/>
          <p:cNvSpPr txBox="1"/>
          <p:nvPr>
            <p:ph idx="4294967295" type="title"/>
          </p:nvPr>
        </p:nvSpPr>
        <p:spPr>
          <a:xfrm>
            <a:off x="960645" y="4667968"/>
            <a:ext cx="30981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FALL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562" name="Google Shape;562;p25"/>
          <p:cNvSpPr/>
          <p:nvPr/>
        </p:nvSpPr>
        <p:spPr>
          <a:xfrm>
            <a:off x="5085190" y="3021957"/>
            <a:ext cx="2770500" cy="1983000"/>
          </a:xfrm>
          <a:prstGeom prst="roundRect">
            <a:avLst>
              <a:gd fmla="val 16667" name="adj"/>
            </a:avLst>
          </a:prstGeom>
          <a:solidFill>
            <a:srgbClr val="00A7C8">
              <a:alpha val="270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3" name="Google Shape;563;p25"/>
          <p:cNvSpPr txBox="1"/>
          <p:nvPr>
            <p:ph idx="4294967295" type="title"/>
          </p:nvPr>
        </p:nvSpPr>
        <p:spPr>
          <a:xfrm>
            <a:off x="4921446" y="4651964"/>
            <a:ext cx="30981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WINTER</a:t>
            </a:r>
            <a:endParaRPr sz="1200">
              <a:solidFill>
                <a:schemeClr val="accent3"/>
              </a:solidFill>
            </a:endParaRPr>
          </a:p>
        </p:txBody>
      </p:sp>
      <p:pic>
        <p:nvPicPr>
          <p:cNvPr id="564" name="Google Shape;5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0559" y="2819264"/>
            <a:ext cx="1998248" cy="1826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7901" y="2819287"/>
            <a:ext cx="2065171" cy="183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6"/>
          <p:cNvSpPr/>
          <p:nvPr/>
        </p:nvSpPr>
        <p:spPr>
          <a:xfrm>
            <a:off x="4886200" y="338625"/>
            <a:ext cx="4086300" cy="4162800"/>
          </a:xfrm>
          <a:prstGeom prst="roundRect">
            <a:avLst>
              <a:gd fmla="val 16667" name="adj"/>
            </a:avLst>
          </a:prstGeom>
          <a:solidFill>
            <a:srgbClr val="8EC400">
              <a:alpha val="157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1" name="Google Shape;57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500" y="1752400"/>
            <a:ext cx="4547861" cy="33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26"/>
          <p:cNvPicPr preferRelativeResize="0"/>
          <p:nvPr/>
        </p:nvPicPr>
        <p:blipFill rotWithShape="1">
          <a:blip r:embed="rId4">
            <a:alphaModFix/>
          </a:blip>
          <a:srcRect b="0" l="0" r="13985" t="0"/>
          <a:stretch/>
        </p:blipFill>
        <p:spPr>
          <a:xfrm>
            <a:off x="176500" y="0"/>
            <a:ext cx="4547850" cy="16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100" y="651512"/>
            <a:ext cx="3468500" cy="3537025"/>
          </a:xfrm>
          <a:prstGeom prst="rect">
            <a:avLst/>
          </a:prstGeom>
          <a:solidFill>
            <a:srgbClr val="00A7C8">
              <a:alpha val="27039"/>
            </a:srgbClr>
          </a:solidFill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7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COMPARISON BETWEEN YEARS</a:t>
            </a:r>
            <a:endParaRPr sz="1200"/>
          </a:p>
        </p:txBody>
      </p:sp>
      <p:sp>
        <p:nvSpPr>
          <p:cNvPr id="579" name="Google Shape;579;p27"/>
          <p:cNvSpPr/>
          <p:nvPr/>
        </p:nvSpPr>
        <p:spPr>
          <a:xfrm>
            <a:off x="-53550" y="385225"/>
            <a:ext cx="9251100" cy="488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1124395" y="588780"/>
            <a:ext cx="2770500" cy="1983000"/>
          </a:xfrm>
          <a:prstGeom prst="roundRect">
            <a:avLst>
              <a:gd fmla="val 16667" name="adj"/>
            </a:avLst>
          </a:prstGeom>
          <a:solidFill>
            <a:srgbClr val="8EC400">
              <a:alpha val="157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1" name="Google Shape;581;p27"/>
          <p:cNvSpPr/>
          <p:nvPr/>
        </p:nvSpPr>
        <p:spPr>
          <a:xfrm>
            <a:off x="5085246" y="588780"/>
            <a:ext cx="2770500" cy="1983000"/>
          </a:xfrm>
          <a:prstGeom prst="roundRect">
            <a:avLst>
              <a:gd fmla="val 16667" name="adj"/>
            </a:avLst>
          </a:prstGeom>
          <a:solidFill>
            <a:srgbClr val="8EC400">
              <a:alpha val="157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2" name="Google Shape;582;p27"/>
          <p:cNvSpPr txBox="1"/>
          <p:nvPr>
            <p:ph idx="4294967295" type="title"/>
          </p:nvPr>
        </p:nvSpPr>
        <p:spPr>
          <a:xfrm>
            <a:off x="960650" y="2218786"/>
            <a:ext cx="30981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2021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583" name="Google Shape;583;p27"/>
          <p:cNvSpPr txBox="1"/>
          <p:nvPr>
            <p:ph idx="4294967295" type="title"/>
          </p:nvPr>
        </p:nvSpPr>
        <p:spPr>
          <a:xfrm>
            <a:off x="4921490" y="2218786"/>
            <a:ext cx="30981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2022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584" name="Google Shape;584;p27"/>
          <p:cNvSpPr/>
          <p:nvPr/>
        </p:nvSpPr>
        <p:spPr>
          <a:xfrm>
            <a:off x="1124390" y="3037962"/>
            <a:ext cx="2770500" cy="1983000"/>
          </a:xfrm>
          <a:prstGeom prst="roundRect">
            <a:avLst>
              <a:gd fmla="val 16667" name="adj"/>
            </a:avLst>
          </a:prstGeom>
          <a:solidFill>
            <a:srgbClr val="8EC400">
              <a:alpha val="157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5" name="Google Shape;585;p27"/>
          <p:cNvSpPr txBox="1"/>
          <p:nvPr>
            <p:ph idx="4294967295" type="title"/>
          </p:nvPr>
        </p:nvSpPr>
        <p:spPr>
          <a:xfrm>
            <a:off x="960645" y="4667968"/>
            <a:ext cx="30981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2023</a:t>
            </a:r>
            <a:endParaRPr sz="1200">
              <a:solidFill>
                <a:schemeClr val="accent3"/>
              </a:solidFill>
            </a:endParaRPr>
          </a:p>
        </p:txBody>
      </p:sp>
      <p:sp>
        <p:nvSpPr>
          <p:cNvPr id="586" name="Google Shape;586;p27"/>
          <p:cNvSpPr/>
          <p:nvPr/>
        </p:nvSpPr>
        <p:spPr>
          <a:xfrm>
            <a:off x="5085190" y="3021957"/>
            <a:ext cx="2770500" cy="1983000"/>
          </a:xfrm>
          <a:prstGeom prst="roundRect">
            <a:avLst>
              <a:gd fmla="val 16667" name="adj"/>
            </a:avLst>
          </a:prstGeom>
          <a:solidFill>
            <a:srgbClr val="8EC400">
              <a:alpha val="1571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87" name="Google Shape;587;p27"/>
          <p:cNvSpPr txBox="1"/>
          <p:nvPr>
            <p:ph idx="4294967295" type="title"/>
          </p:nvPr>
        </p:nvSpPr>
        <p:spPr>
          <a:xfrm>
            <a:off x="4921446" y="4651964"/>
            <a:ext cx="3098100" cy="3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</a:rPr>
              <a:t>2024</a:t>
            </a:r>
            <a:endParaRPr sz="1200">
              <a:solidFill>
                <a:schemeClr val="accent3"/>
              </a:solidFill>
            </a:endParaRPr>
          </a:p>
        </p:txBody>
      </p:sp>
      <p:pic>
        <p:nvPicPr>
          <p:cNvPr id="588" name="Google Shape;5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862" y="2792350"/>
            <a:ext cx="2065175" cy="185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112" y="2766613"/>
            <a:ext cx="2065175" cy="191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964" y="361075"/>
            <a:ext cx="2065175" cy="185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2713" y="138187"/>
            <a:ext cx="2133974" cy="20805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8"/>
          <p:cNvSpPr txBox="1"/>
          <p:nvPr>
            <p:ph idx="4294967295" type="ctrTitle"/>
          </p:nvPr>
        </p:nvSpPr>
        <p:spPr>
          <a:xfrm>
            <a:off x="685800" y="2114147"/>
            <a:ext cx="7772400" cy="66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SOUTH HILLS VILLAGE</a:t>
            </a:r>
            <a:endParaRPr sz="2400"/>
          </a:p>
        </p:txBody>
      </p:sp>
      <p:sp>
        <p:nvSpPr>
          <p:cNvPr id="597" name="Google Shape;597;p28"/>
          <p:cNvSpPr txBox="1"/>
          <p:nvPr>
            <p:ph idx="4294967295" type="subTitle"/>
          </p:nvPr>
        </p:nvSpPr>
        <p:spPr>
          <a:xfrm>
            <a:off x="2169600" y="2712725"/>
            <a:ext cx="4804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located in </a:t>
            </a: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</a:rPr>
              <a:t>Bethel Park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➢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part of the </a:t>
            </a: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</a:rPr>
              <a:t>South Hill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region in Pittsburgh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598" name="Google Shape;598;p28"/>
          <p:cNvGrpSpPr/>
          <p:nvPr/>
        </p:nvGrpSpPr>
        <p:grpSpPr>
          <a:xfrm>
            <a:off x="4146171" y="640688"/>
            <a:ext cx="1166508" cy="1166538"/>
            <a:chOff x="6654650" y="3665275"/>
            <a:chExt cx="409100" cy="409125"/>
          </a:xfrm>
        </p:grpSpPr>
        <p:sp>
          <p:nvSpPr>
            <p:cNvPr id="599" name="Google Shape;599;p2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28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602" name="Google Shape;602;p2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28"/>
          <p:cNvSpPr/>
          <p:nvPr/>
        </p:nvSpPr>
        <p:spPr>
          <a:xfrm>
            <a:off x="3829676" y="64070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8"/>
          <p:cNvSpPr/>
          <p:nvPr/>
        </p:nvSpPr>
        <p:spPr>
          <a:xfrm rot="1793658">
            <a:off x="5318500" y="1302383"/>
            <a:ext cx="225078" cy="21493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9"/>
          <p:cNvSpPr txBox="1"/>
          <p:nvPr>
            <p:ph idx="4294967295" type="ctrTitle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Image</a:t>
            </a:r>
            <a:endParaRPr sz="10000"/>
          </a:p>
        </p:txBody>
      </p:sp>
      <p:sp>
        <p:nvSpPr>
          <p:cNvPr id="614" name="Google Shape;614;p29"/>
          <p:cNvSpPr txBox="1"/>
          <p:nvPr>
            <p:ph idx="4294967295" type="subTitle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Metric #3</a:t>
            </a:r>
            <a:endParaRPr b="1" sz="3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615" name="Google Shape;615;p2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0"/>
          <p:cNvSpPr txBox="1"/>
          <p:nvPr>
            <p:ph type="title"/>
          </p:nvPr>
        </p:nvSpPr>
        <p:spPr>
          <a:xfrm>
            <a:off x="971550" y="253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468BC"/>
                </a:solidFill>
              </a:rPr>
              <a:t>Image</a:t>
            </a:r>
            <a:endParaRPr sz="3800"/>
          </a:p>
        </p:txBody>
      </p:sp>
      <p:sp>
        <p:nvSpPr>
          <p:cNvPr id="621" name="Google Shape;621;p30"/>
          <p:cNvSpPr txBox="1"/>
          <p:nvPr/>
        </p:nvSpPr>
        <p:spPr>
          <a:xfrm>
            <a:off x="1047750" y="968550"/>
            <a:ext cx="32346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Definition: </a:t>
            </a:r>
            <a:endParaRPr b="1" sz="18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 Nidasasa, we define 'Image' as the overall visual and functional state of a neighborhood. This includes how clean, orderly, and well-maintained it appears. This metric provides insight into the neighborhood's quality of life and its appeal to residents and visitors.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2" name="Google Shape;622;p30"/>
          <p:cNvSpPr txBox="1"/>
          <p:nvPr/>
        </p:nvSpPr>
        <p:spPr>
          <a:xfrm>
            <a:off x="4720152" y="968550"/>
            <a:ext cx="33762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</a:t>
            </a:r>
            <a:endParaRPr sz="18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the Dataset to assess the image we chose: </a:t>
            </a:r>
            <a:r>
              <a:rPr b="1" lang="en" sz="1200" u="sng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Pittsburgh PLI/DOMI/ES Violations Report</a:t>
            </a:r>
            <a:endParaRPr b="1" sz="1200" u="sng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dataset list the violations in the city of pittsburgh and the address at which they occurred. </a:t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are these violations?</a:t>
            </a:r>
            <a:endParaRPr b="1"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Violations in this dataset include issues such as littering, graffiti, illegal dumping, improper waste disposal, and property maintenance infractions.</a:t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1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Methodology</a:t>
            </a:r>
            <a:endParaRPr sz="3800"/>
          </a:p>
        </p:txBody>
      </p:sp>
      <p:sp>
        <p:nvSpPr>
          <p:cNvPr id="628" name="Google Shape;628;p31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Data Collection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sourced data from Pittsburgh PLI/DOMI/ES Violations Report (2023), which includes violation types, locations, and timestamps.</a:t>
            </a:r>
            <a:endParaRPr/>
          </a:p>
        </p:txBody>
      </p:sp>
      <p:sp>
        <p:nvSpPr>
          <p:cNvPr id="629" name="Google Shape;629;p31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Metric Development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defined 'Image' as the cleanliness of a neighborhood, measured through the number of violations recorded. 10 being the cleanest and 0 being the dirtiest</a:t>
            </a:r>
            <a:endParaRPr/>
          </a:p>
        </p:txBody>
      </p:sp>
      <p:sp>
        <p:nvSpPr>
          <p:cNvPr id="630" name="Google Shape;630;p31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Data Analysis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Violations were grouped by neighborhood to calculate total counts. The data was sorted to identify neighborhoods with the most and least violations.</a:t>
            </a:r>
            <a:endParaRPr/>
          </a:p>
        </p:txBody>
      </p:sp>
      <p:sp>
        <p:nvSpPr>
          <p:cNvPr id="631" name="Google Shape;631;p3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4"/>
          <p:cNvSpPr txBox="1"/>
          <p:nvPr>
            <p:ph type="ctrTitle"/>
          </p:nvPr>
        </p:nvSpPr>
        <p:spPr>
          <a:xfrm>
            <a:off x="2207425" y="3395550"/>
            <a:ext cx="66258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 Best Quality Of Life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7" name="Google Shape;6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5475" cy="45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2"/>
          <p:cNvPicPr preferRelativeResize="0"/>
          <p:nvPr/>
        </p:nvPicPr>
        <p:blipFill rotWithShape="1">
          <a:blip r:embed="rId4">
            <a:alphaModFix/>
          </a:blip>
          <a:srcRect b="0" l="0" r="5123" t="5123"/>
          <a:stretch/>
        </p:blipFill>
        <p:spPr>
          <a:xfrm>
            <a:off x="0" y="1535675"/>
            <a:ext cx="3102000" cy="2990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st="38100">
              <a:srgbClr val="000000">
                <a:alpha val="69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3"/>
          <p:cNvSpPr txBox="1"/>
          <p:nvPr>
            <p:ph idx="4294967295" type="ctrTitle"/>
          </p:nvPr>
        </p:nvSpPr>
        <p:spPr>
          <a:xfrm>
            <a:off x="685800" y="325842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190,000+ entries of data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44" name="Google Shape;644;p33"/>
          <p:cNvSpPr txBox="1"/>
          <p:nvPr>
            <p:ph idx="4294967295" type="subTitle"/>
          </p:nvPr>
        </p:nvSpPr>
        <p:spPr>
          <a:xfrm>
            <a:off x="685800" y="936752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That’s a lot of violations</a:t>
            </a:r>
            <a:endParaRPr sz="2600"/>
          </a:p>
        </p:txBody>
      </p:sp>
      <p:sp>
        <p:nvSpPr>
          <p:cNvPr id="645" name="Google Shape;645;p33"/>
          <p:cNvSpPr txBox="1"/>
          <p:nvPr>
            <p:ph idx="4294967295" type="ctrTitle"/>
          </p:nvPr>
        </p:nvSpPr>
        <p:spPr>
          <a:xfrm>
            <a:off x="685800" y="2954742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</a:t>
            </a:r>
            <a:r>
              <a:rPr lang="en" sz="4800">
                <a:solidFill>
                  <a:schemeClr val="accent2"/>
                </a:solidFill>
              </a:rPr>
              <a:t>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46" name="Google Shape;646;p33"/>
          <p:cNvSpPr txBox="1"/>
          <p:nvPr>
            <p:ph idx="4294967295" type="subTitle"/>
          </p:nvPr>
        </p:nvSpPr>
        <p:spPr>
          <a:xfrm>
            <a:off x="685800" y="3565652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Can do attitude</a:t>
            </a:r>
            <a:endParaRPr sz="2600"/>
          </a:p>
        </p:txBody>
      </p:sp>
      <p:sp>
        <p:nvSpPr>
          <p:cNvPr id="647" name="Google Shape;647;p33"/>
          <p:cNvSpPr txBox="1"/>
          <p:nvPr>
            <p:ph idx="4294967295" type="ctrTitle"/>
          </p:nvPr>
        </p:nvSpPr>
        <p:spPr>
          <a:xfrm>
            <a:off x="685800" y="1640293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Not grouped by Neighborhood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648" name="Google Shape;648;p33"/>
          <p:cNvSpPr txBox="1"/>
          <p:nvPr>
            <p:ph idx="4294967295" type="subTitle"/>
          </p:nvPr>
        </p:nvSpPr>
        <p:spPr>
          <a:xfrm>
            <a:off x="685800" y="2251202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That’s a problem</a:t>
            </a:r>
            <a:endParaRPr sz="2600"/>
          </a:p>
        </p:txBody>
      </p:sp>
      <p:sp>
        <p:nvSpPr>
          <p:cNvPr id="649" name="Google Shape;649;p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4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However where challenge lay. Innovation is born</a:t>
            </a:r>
            <a:endParaRPr/>
          </a:p>
        </p:txBody>
      </p:sp>
      <p:sp>
        <p:nvSpPr>
          <p:cNvPr id="655" name="Google Shape;655;p3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25" y="211100"/>
            <a:ext cx="4325376" cy="4162799"/>
          </a:xfrm>
          <a:prstGeom prst="rect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1" name="Google Shape;6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062" y="521700"/>
            <a:ext cx="3832575" cy="3749249"/>
          </a:xfrm>
          <a:prstGeom prst="rect">
            <a:avLst/>
          </a:prstGeom>
          <a:solidFill>
            <a:srgbClr val="00A7C8">
              <a:alpha val="27039"/>
            </a:srgbClr>
          </a:solidFill>
          <a:ln cap="flat" cmpd="sng" w="762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62" name="Google Shape;662;p35"/>
          <p:cNvCxnSpPr/>
          <p:nvPr/>
        </p:nvCxnSpPr>
        <p:spPr>
          <a:xfrm>
            <a:off x="4144650" y="2291150"/>
            <a:ext cx="1506000" cy="25800"/>
          </a:xfrm>
          <a:prstGeom prst="straightConnector1">
            <a:avLst/>
          </a:prstGeom>
          <a:noFill/>
          <a:ln cap="flat" cmpd="sng" w="114300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663" name="Google Shape;6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8361" y="3079025"/>
            <a:ext cx="1018575" cy="129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1800"/>
            <a:ext cx="5031149" cy="414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074" y="590050"/>
            <a:ext cx="3655649" cy="344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00" y="105550"/>
            <a:ext cx="8984398" cy="4978749"/>
          </a:xfrm>
          <a:prstGeom prst="rect">
            <a:avLst/>
          </a:prstGeom>
          <a:noFill/>
          <a:ln cap="flat" cmpd="sng" w="1143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50" y="2121775"/>
            <a:ext cx="8839203" cy="3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38"/>
          <p:cNvSpPr txBox="1"/>
          <p:nvPr/>
        </p:nvSpPr>
        <p:spPr>
          <a:xfrm>
            <a:off x="1387075" y="875275"/>
            <a:ext cx="722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Let's</a:t>
            </a:r>
            <a:r>
              <a:rPr b="1"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normalize </a:t>
            </a:r>
            <a:r>
              <a:rPr b="1" lang="en" sz="36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scores</a:t>
            </a:r>
            <a:endParaRPr b="1" sz="36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9300" y="100"/>
            <a:ext cx="9513974" cy="52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2" name="Google Shape;692;p40"/>
          <p:cNvPicPr preferRelativeResize="0"/>
          <p:nvPr/>
        </p:nvPicPr>
        <p:blipFill rotWithShape="1">
          <a:blip r:embed="rId3">
            <a:alphaModFix/>
          </a:blip>
          <a:srcRect b="5908" l="0" r="0" t="0"/>
          <a:stretch/>
        </p:blipFill>
        <p:spPr>
          <a:xfrm>
            <a:off x="0" y="0"/>
            <a:ext cx="9313326" cy="52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8" name="Google Shape;6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375800" cy="423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750" y="0"/>
            <a:ext cx="2121900" cy="41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650" y="0"/>
            <a:ext cx="4466550" cy="205579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1"/>
          <p:cNvSpPr txBox="1"/>
          <p:nvPr/>
        </p:nvSpPr>
        <p:spPr>
          <a:xfrm>
            <a:off x="4659525" y="2342625"/>
            <a:ext cx="4505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3468B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Image Points for Each Neighborhood</a:t>
            </a:r>
            <a:endParaRPr b="1" sz="3400">
              <a:solidFill>
                <a:srgbClr val="3468B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"/>
          <p:cNvSpPr txBox="1"/>
          <p:nvPr>
            <p:ph idx="4294967295" type="ctrTitle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Community</a:t>
            </a:r>
            <a:endParaRPr sz="10000"/>
          </a:p>
        </p:txBody>
      </p:sp>
      <p:sp>
        <p:nvSpPr>
          <p:cNvPr id="476" name="Google Shape;476;p15"/>
          <p:cNvSpPr txBox="1"/>
          <p:nvPr>
            <p:ph idx="4294967295" type="subTitle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Metric #1</a:t>
            </a:r>
            <a:endParaRPr b="1" sz="3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477" name="Google Shape;477;p1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2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In terms of Image</a:t>
            </a:r>
            <a:endParaRPr sz="3100"/>
          </a:p>
        </p:txBody>
      </p:sp>
      <p:sp>
        <p:nvSpPr>
          <p:cNvPr id="707" name="Google Shape;707;p42"/>
          <p:cNvSpPr txBox="1"/>
          <p:nvPr>
            <p:ph idx="1" type="body"/>
          </p:nvPr>
        </p:nvSpPr>
        <p:spPr>
          <a:xfrm>
            <a:off x="442975" y="1641300"/>
            <a:ext cx="2580300" cy="24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 clear winner is...</a:t>
            </a:r>
            <a:endParaRPr sz="1800"/>
          </a:p>
        </p:txBody>
      </p:sp>
      <p:pic>
        <p:nvPicPr>
          <p:cNvPr id="708" name="Google Shape;708;p42"/>
          <p:cNvPicPr preferRelativeResize="0"/>
          <p:nvPr/>
        </p:nvPicPr>
        <p:blipFill rotWithShape="1">
          <a:blip r:embed="rId3">
            <a:alphaModFix/>
          </a:blip>
          <a:srcRect b="0" l="21888" r="21888" t="0"/>
          <a:stretch/>
        </p:blipFill>
        <p:spPr>
          <a:xfrm>
            <a:off x="3189150" y="1493700"/>
            <a:ext cx="2765700" cy="276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9" name="Google Shape;709;p42"/>
          <p:cNvSpPr txBox="1"/>
          <p:nvPr>
            <p:ph idx="1" type="body"/>
          </p:nvPr>
        </p:nvSpPr>
        <p:spPr>
          <a:xfrm>
            <a:off x="6120725" y="1412700"/>
            <a:ext cx="2580300" cy="24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100"/>
              <a:t> Washington's Landing</a:t>
            </a:r>
            <a:endParaRPr b="1" sz="3100"/>
          </a:p>
        </p:txBody>
      </p:sp>
      <p:sp>
        <p:nvSpPr>
          <p:cNvPr id="710" name="Google Shape;710;p4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3"/>
          <p:cNvSpPr txBox="1"/>
          <p:nvPr>
            <p:ph idx="4294967295" type="ctrTitle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Conclusion</a:t>
            </a:r>
            <a:endParaRPr sz="9000"/>
          </a:p>
        </p:txBody>
      </p:sp>
      <p:sp>
        <p:nvSpPr>
          <p:cNvPr id="716" name="Google Shape;716;p43"/>
          <p:cNvSpPr txBox="1"/>
          <p:nvPr>
            <p:ph idx="4294967295" type="subTitle"/>
          </p:nvPr>
        </p:nvSpPr>
        <p:spPr>
          <a:xfrm>
            <a:off x="2169650" y="3182950"/>
            <a:ext cx="4804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So with all that being said and done what neighborhood is the best</a:t>
            </a:r>
            <a:endParaRPr sz="1800"/>
          </a:p>
        </p:txBody>
      </p:sp>
      <p:grpSp>
        <p:nvGrpSpPr>
          <p:cNvPr id="717" name="Google Shape;717;p43"/>
          <p:cNvGrpSpPr/>
          <p:nvPr/>
        </p:nvGrpSpPr>
        <p:grpSpPr>
          <a:xfrm>
            <a:off x="4146171" y="640688"/>
            <a:ext cx="1166508" cy="1166538"/>
            <a:chOff x="6654650" y="3665275"/>
            <a:chExt cx="409100" cy="409125"/>
          </a:xfrm>
        </p:grpSpPr>
        <p:sp>
          <p:nvSpPr>
            <p:cNvPr id="718" name="Google Shape;718;p43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43"/>
          <p:cNvGrpSpPr/>
          <p:nvPr/>
        </p:nvGrpSpPr>
        <p:grpSpPr>
          <a:xfrm rot="1940693">
            <a:off x="3340903" y="1116018"/>
            <a:ext cx="587626" cy="587659"/>
            <a:chOff x="570875" y="4322250"/>
            <a:chExt cx="443300" cy="443325"/>
          </a:xfrm>
        </p:grpSpPr>
        <p:sp>
          <p:nvSpPr>
            <p:cNvPr id="721" name="Google Shape;721;p4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43"/>
          <p:cNvSpPr/>
          <p:nvPr/>
        </p:nvSpPr>
        <p:spPr>
          <a:xfrm>
            <a:off x="3829676" y="64070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3"/>
          <p:cNvSpPr/>
          <p:nvPr/>
        </p:nvSpPr>
        <p:spPr>
          <a:xfrm rot="1793658">
            <a:off x="5318500" y="1302383"/>
            <a:ext cx="225078" cy="21493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4"/>
          <p:cNvSpPr txBox="1"/>
          <p:nvPr>
            <p:ph idx="4294967295"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</a:rPr>
              <a:t>16 Points</a:t>
            </a:r>
            <a:endParaRPr sz="10000">
              <a:solidFill>
                <a:srgbClr val="FFFFFF"/>
              </a:solidFill>
            </a:endParaRPr>
          </a:p>
        </p:txBody>
      </p:sp>
      <p:sp>
        <p:nvSpPr>
          <p:cNvPr id="733" name="Google Shape;733;p44"/>
          <p:cNvSpPr txBox="1"/>
          <p:nvPr>
            <p:ph idx="4294967295" type="subTitle"/>
          </p:nvPr>
        </p:nvSpPr>
        <p:spPr>
          <a:xfrm>
            <a:off x="685800" y="3655111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With a total of 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734" name="Google Shape;734;p4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5"/>
          <p:cNvSpPr txBox="1"/>
          <p:nvPr>
            <p:ph idx="4294967295" type="title"/>
          </p:nvPr>
        </p:nvSpPr>
        <p:spPr>
          <a:xfrm>
            <a:off x="0" y="2567550"/>
            <a:ext cx="9144000" cy="13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12400">
                <a:solidFill>
                  <a:schemeClr val="lt1"/>
                </a:solidFill>
              </a:rPr>
              <a:t>Strip District</a:t>
            </a:r>
            <a:endParaRPr baseline="30000" sz="12400">
              <a:solidFill>
                <a:schemeClr val="lt1"/>
              </a:solidFill>
            </a:endParaRPr>
          </a:p>
        </p:txBody>
      </p:sp>
      <p:sp>
        <p:nvSpPr>
          <p:cNvPr id="740" name="Google Shape;740;p4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6"/>
          <p:cNvSpPr txBox="1"/>
          <p:nvPr>
            <p:ph type="title"/>
          </p:nvPr>
        </p:nvSpPr>
        <p:spPr>
          <a:xfrm>
            <a:off x="1073700" y="300050"/>
            <a:ext cx="6996600" cy="5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Reflection</a:t>
            </a:r>
            <a:endParaRPr sz="2500"/>
          </a:p>
        </p:txBody>
      </p:sp>
      <p:sp>
        <p:nvSpPr>
          <p:cNvPr id="746" name="Google Shape;746;p46"/>
          <p:cNvSpPr txBox="1"/>
          <p:nvPr>
            <p:ph idx="1" type="body"/>
          </p:nvPr>
        </p:nvSpPr>
        <p:spPr>
          <a:xfrm>
            <a:off x="507300" y="770150"/>
            <a:ext cx="8129400" cy="3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1800"/>
              <a:buChar char="◉"/>
            </a:pPr>
            <a:r>
              <a:rPr lang="en" sz="1800">
                <a:solidFill>
                  <a:srgbClr val="28324A"/>
                </a:solidFill>
              </a:rPr>
              <a:t>The neighborhoods that won tended to house wealthier populations</a:t>
            </a:r>
            <a:endParaRPr sz="1800">
              <a:solidFill>
                <a:srgbClr val="28324A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Char char="◉"/>
            </a:pPr>
            <a:r>
              <a:rPr b="1" lang="en" sz="1800">
                <a:solidFill>
                  <a:srgbClr val="28324A"/>
                </a:solidFill>
              </a:rPr>
              <a:t>Sania: </a:t>
            </a:r>
            <a:r>
              <a:rPr lang="en" sz="1800">
                <a:solidFill>
                  <a:srgbClr val="28324A"/>
                </a:solidFill>
              </a:rPr>
              <a:t>Since I am the only one in our group from near here (1.5hrs away)I knew a lot about the area. Strip District is </a:t>
            </a:r>
            <a:r>
              <a:rPr lang="en" sz="1800">
                <a:solidFill>
                  <a:srgbClr val="28324A"/>
                </a:solidFill>
              </a:rPr>
              <a:t>definitely</a:t>
            </a:r>
            <a:r>
              <a:rPr lang="en" sz="1800">
                <a:solidFill>
                  <a:srgbClr val="28324A"/>
                </a:solidFill>
              </a:rPr>
              <a:t> one of the more fun/”full” areas in Pittsburgh so I am glad it won</a:t>
            </a:r>
            <a:endParaRPr sz="1800">
              <a:solidFill>
                <a:srgbClr val="28324A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Char char="◉"/>
            </a:pPr>
            <a:r>
              <a:rPr b="1" lang="en" sz="1800">
                <a:solidFill>
                  <a:srgbClr val="28324A"/>
                </a:solidFill>
              </a:rPr>
              <a:t>Nicky: </a:t>
            </a:r>
            <a:r>
              <a:rPr lang="en" sz="1800">
                <a:solidFill>
                  <a:srgbClr val="28324A"/>
                </a:solidFill>
              </a:rPr>
              <a:t>I actually don’t have a favorite neighborhood because this is my first time in Pittsburgh and I’m from outside of America. Oakland is the only one I know from now. Through this project, I’ve get to know more neighborhoods and it’s nice.</a:t>
            </a:r>
            <a:endParaRPr sz="1800">
              <a:solidFill>
                <a:srgbClr val="28324A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Char char="◉"/>
            </a:pPr>
            <a:r>
              <a:rPr b="1" lang="en" sz="1800">
                <a:solidFill>
                  <a:srgbClr val="28324A"/>
                </a:solidFill>
              </a:rPr>
              <a:t>Dalu:</a:t>
            </a:r>
            <a:r>
              <a:rPr lang="en" sz="1800">
                <a:solidFill>
                  <a:srgbClr val="28324A"/>
                </a:solidFill>
              </a:rPr>
              <a:t> I don’t live in Pittsburgh, so I don’t have  a preference for any of the neighborhoods. In the future I would like to </a:t>
            </a:r>
            <a:r>
              <a:rPr lang="en" sz="1800">
                <a:solidFill>
                  <a:srgbClr val="28324A"/>
                </a:solidFill>
              </a:rPr>
              <a:t>scrape</a:t>
            </a:r>
            <a:r>
              <a:rPr lang="en" sz="1800">
                <a:solidFill>
                  <a:srgbClr val="28324A"/>
                </a:solidFill>
              </a:rPr>
              <a:t> the internet to gather more information.</a:t>
            </a:r>
            <a:endParaRPr sz="1800">
              <a:solidFill>
                <a:srgbClr val="28324A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324A"/>
              </a:solidFill>
            </a:endParaRPr>
          </a:p>
        </p:txBody>
      </p:sp>
      <p:sp>
        <p:nvSpPr>
          <p:cNvPr id="747" name="Google Shape;747;p4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7"/>
          <p:cNvSpPr txBox="1"/>
          <p:nvPr>
            <p:ph idx="4294967295" type="ctrTitle"/>
          </p:nvPr>
        </p:nvSpPr>
        <p:spPr>
          <a:xfrm>
            <a:off x="1275150" y="1428575"/>
            <a:ext cx="659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753" name="Google Shape;753;p47"/>
          <p:cNvSpPr txBox="1"/>
          <p:nvPr>
            <p:ph idx="4294967295" type="subTitle"/>
          </p:nvPr>
        </p:nvSpPr>
        <p:spPr>
          <a:xfrm>
            <a:off x="1275150" y="2475774"/>
            <a:ext cx="65937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754" name="Google Shape;754;p4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6"/>
          <p:cNvSpPr txBox="1"/>
          <p:nvPr>
            <p:ph type="title"/>
          </p:nvPr>
        </p:nvSpPr>
        <p:spPr>
          <a:xfrm>
            <a:off x="1073700" y="43875"/>
            <a:ext cx="6996600" cy="43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/>
              <a:t>      Daily Community Center Attendance</a:t>
            </a:r>
            <a:endParaRPr sz="1650"/>
          </a:p>
        </p:txBody>
      </p:sp>
      <p:sp>
        <p:nvSpPr>
          <p:cNvPr id="483" name="Google Shape;483;p16"/>
          <p:cNvSpPr txBox="1"/>
          <p:nvPr/>
        </p:nvSpPr>
        <p:spPr>
          <a:xfrm>
            <a:off x="3275050" y="2722075"/>
            <a:ext cx="3169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Getting The Data</a:t>
            </a:r>
            <a:endParaRPr sz="13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1300"/>
              <a:buFont typeface="Source Sans Pro"/>
              <a:buChar char="-"/>
            </a:pPr>
            <a:r>
              <a:rPr lang="en"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Collected community center visits</a:t>
            </a:r>
            <a:endParaRPr sz="13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300"/>
              <a:buFont typeface="Source Sans Pro"/>
              <a:buChar char="-"/>
            </a:pPr>
            <a:r>
              <a:rPr lang="en"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Totaled the visits from the first week of each season to fairly represent the year</a:t>
            </a:r>
            <a:endParaRPr sz="13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300"/>
              <a:buFont typeface="Source Sans Pro"/>
              <a:buChar char="-"/>
            </a:pPr>
            <a:r>
              <a:rPr lang="en" sz="13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Totaled the visits for each community center</a:t>
            </a:r>
            <a:endParaRPr sz="13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84" name="Google Shape;4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169451" cy="41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16"/>
          <p:cNvPicPr preferRelativeResize="0"/>
          <p:nvPr/>
        </p:nvPicPr>
        <p:blipFill rotWithShape="1">
          <a:blip r:embed="rId4">
            <a:alphaModFix/>
          </a:blip>
          <a:srcRect b="0" l="0" r="0" t="1302"/>
          <a:stretch/>
        </p:blipFill>
        <p:spPr>
          <a:xfrm>
            <a:off x="6290225" y="0"/>
            <a:ext cx="2853776" cy="41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450" y="432600"/>
            <a:ext cx="3111149" cy="238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7"/>
          <p:cNvSpPr txBox="1"/>
          <p:nvPr/>
        </p:nvSpPr>
        <p:spPr>
          <a:xfrm>
            <a:off x="2807550" y="58825"/>
            <a:ext cx="6240300" cy="13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</a:t>
            </a:r>
            <a:endParaRPr sz="15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the data I collected I added the neighborhoods that the community centers were located in and coded a bar graph to represent my data</a:t>
            </a:r>
            <a:endParaRPr sz="15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92" name="Google Shape;492;p17"/>
          <p:cNvPicPr preferRelativeResize="0"/>
          <p:nvPr/>
        </p:nvPicPr>
        <p:blipFill rotWithShape="1">
          <a:blip r:embed="rId3">
            <a:alphaModFix/>
          </a:blip>
          <a:srcRect b="43496" l="0" r="0" t="0"/>
          <a:stretch/>
        </p:blipFill>
        <p:spPr>
          <a:xfrm>
            <a:off x="0" y="0"/>
            <a:ext cx="2665274" cy="29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200" y="2505973"/>
            <a:ext cx="5184799" cy="263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7"/>
          <p:cNvPicPr preferRelativeResize="0"/>
          <p:nvPr/>
        </p:nvPicPr>
        <p:blipFill rotWithShape="1">
          <a:blip r:embed="rId3">
            <a:alphaModFix/>
          </a:blip>
          <a:srcRect b="0" l="0" r="53049" t="55650"/>
          <a:stretch/>
        </p:blipFill>
        <p:spPr>
          <a:xfrm>
            <a:off x="2752853" y="1897625"/>
            <a:ext cx="1118775" cy="20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88" y="71238"/>
            <a:ext cx="8546223" cy="500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9"/>
          <p:cNvSpPr txBox="1"/>
          <p:nvPr/>
        </p:nvSpPr>
        <p:spPr>
          <a:xfrm>
            <a:off x="6997200" y="42875"/>
            <a:ext cx="2146800" cy="4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</a:t>
            </a:r>
            <a:endParaRPr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Based on the data from daily community center visits, the best neighborhood is the strip district.</a:t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Personal Opinion</a:t>
            </a:r>
            <a:endParaRPr b="1"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 have lived 1.5 hours away from Pittsburgh in Johnstown my whole life. I am more familiar with the Monroeville area but I do go to the Strip District a lot. I think a “best neighborhood” is defined more by fun/entertainment. So for that and for familiarity reasons, and because Salem’s Market is there, I believe the Strip District is the best neighborhood in Pittsburgh.</a:t>
            </a:r>
            <a:endParaRPr b="1" sz="120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5" name="Google Shape;5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700" y="407175"/>
            <a:ext cx="3293025" cy="252890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9"/>
          <p:cNvSpPr txBox="1"/>
          <p:nvPr/>
        </p:nvSpPr>
        <p:spPr>
          <a:xfrm>
            <a:off x="0" y="0"/>
            <a:ext cx="16824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Point System (0-10)</a:t>
            </a:r>
            <a:endParaRPr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 : &lt; 200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1: 200 - 299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2: 300 - 399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3: 400 - 499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4: 500 - 599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5: 600 - 699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6: 700 - 799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7: 800 - 899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8: 900 - 1099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9: 1100 - 1299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10: &gt; or = 1300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7" name="Google Shape;507;p19"/>
          <p:cNvSpPr txBox="1"/>
          <p:nvPr/>
        </p:nvSpPr>
        <p:spPr>
          <a:xfrm>
            <a:off x="4607700" y="0"/>
            <a:ext cx="2389500" cy="4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Results</a:t>
            </a:r>
            <a:endParaRPr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0: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South Side Flats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1: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 Northside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Hill District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3: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Lincoln-Lemington-Belmar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Arlington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4: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Allentown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Greenfield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5: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Brookline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6: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Carrick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10: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-"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Strip District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0"/>
          <p:cNvSpPr txBox="1"/>
          <p:nvPr>
            <p:ph idx="4294967295" type="ctrTitle"/>
          </p:nvPr>
        </p:nvSpPr>
        <p:spPr>
          <a:xfrm>
            <a:off x="299250" y="1278550"/>
            <a:ext cx="8545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Transportation</a:t>
            </a:r>
            <a:endParaRPr sz="10000"/>
          </a:p>
        </p:txBody>
      </p:sp>
      <p:sp>
        <p:nvSpPr>
          <p:cNvPr id="513" name="Google Shape;513;p20"/>
          <p:cNvSpPr txBox="1"/>
          <p:nvPr>
            <p:ph idx="4294967295" type="subTitle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Metric #2</a:t>
            </a:r>
            <a:endParaRPr b="1" sz="36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</p:txBody>
      </p:sp>
      <p:sp>
        <p:nvSpPr>
          <p:cNvPr id="514" name="Google Shape;514;p2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1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Transportation Data (Nicky)</a:t>
            </a:r>
            <a:endParaRPr/>
          </a:p>
        </p:txBody>
      </p:sp>
      <p:sp>
        <p:nvSpPr>
          <p:cNvPr id="520" name="Google Shape;520;p21"/>
          <p:cNvSpPr txBox="1"/>
          <p:nvPr/>
        </p:nvSpPr>
        <p:spPr>
          <a:xfrm>
            <a:off x="1047750" y="725606"/>
            <a:ext cx="32346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 CHOICE: </a:t>
            </a:r>
            <a:endParaRPr b="1" sz="12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Monthly OTP by Route (from 2017/1 to 2024/8)</a:t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1" name="Google Shape;521;p21"/>
          <p:cNvSpPr txBox="1"/>
          <p:nvPr/>
        </p:nvSpPr>
        <p:spPr>
          <a:xfrm>
            <a:off x="1047750" y="1325325"/>
            <a:ext cx="7336200" cy="12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468B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METRIC: </a:t>
            </a:r>
            <a:endParaRPr sz="1200">
              <a:solidFill>
                <a:srgbClr val="3468B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Iterate through all the data’s “current_garage” column, if the garage name is the same, add up the “on_time_percentage” and get the mean. Compared through all the means, the area that has the garage which has buses that have the highest average on-time percentage will be the best neighborhood in Pittsburgh.</a:t>
            </a:r>
            <a:endParaRPr sz="12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22" name="Google Shape;522;p21"/>
          <p:cNvGrpSpPr/>
          <p:nvPr/>
        </p:nvGrpSpPr>
        <p:grpSpPr>
          <a:xfrm>
            <a:off x="-3" y="2490079"/>
            <a:ext cx="9143594" cy="2072403"/>
            <a:chOff x="80950" y="2549600"/>
            <a:chExt cx="9753167" cy="2072403"/>
          </a:xfrm>
        </p:grpSpPr>
        <p:pic>
          <p:nvPicPr>
            <p:cNvPr id="523" name="Google Shape;52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950" y="2549600"/>
              <a:ext cx="5493443" cy="207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74400" y="2549602"/>
              <a:ext cx="4259717" cy="2072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